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8"/>
  </p:notesMasterIdLst>
  <p:sldIdLst>
    <p:sldId id="256" r:id="rId2"/>
    <p:sldId id="308" r:id="rId3"/>
    <p:sldId id="258" r:id="rId4"/>
    <p:sldId id="307" r:id="rId5"/>
    <p:sldId id="309" r:id="rId6"/>
    <p:sldId id="25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4796740-CCA8-4D3C-AEC3-28AC2EA97F68}">
          <p14:sldIdLst>
            <p14:sldId id="256"/>
            <p14:sldId id="308"/>
            <p14:sldId id="258"/>
            <p14:sldId id="307"/>
            <p14:sldId id="309"/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E7DF"/>
    <a:srgbClr val="2493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8EE16-17A9-44DD-B7C8-D9B42F8F2727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C3FF7-1FBF-4AFF-A12F-F4B7BAFD464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497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705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13275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47724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5855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33257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22363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12011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26068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57005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1835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196961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55231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543090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07512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13055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18400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ED0CC-082F-4160-86E5-0D6041F1277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17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hyperlink" Target="https://loraconnor.com/psych280/psych_280/toolbox-docs/Guide_to_Evaluating_Journal_Articles.pdf" TargetMode="External"/><Relationship Id="rId7" Type="http://schemas.microsoft.com/office/2007/relationships/hdphoto" Target="../media/hdphoto2.wdp"/><Relationship Id="rId2" Type="http://schemas.openxmlformats.org/officeDocument/2006/relationships/hyperlink" Target="https://loraconnor.com/psych280/psych_280/source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loraconnor.com/psych280/psych_280/toolbox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oraconnor.com/psych280/psych_280/toolbox-docs/Guide_to_Evaluating_Journal_Articles.pdf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2B96C-3C9E-47A0-A30F-66EAF2C9E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0837" y="1325880"/>
            <a:ext cx="3543464" cy="30665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Literature Review &amp; Sourcing Topics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9753059-2567-4820-BBAC-675689EDE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73137" y="4588329"/>
            <a:ext cx="3571163" cy="1621508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Assignment for Literature Research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1FA2BA-C384-4491-85D8-18B112ED54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472" r="-1" b="-1"/>
          <a:stretch/>
        </p:blipFill>
        <p:spPr>
          <a:xfrm>
            <a:off x="20" y="10"/>
            <a:ext cx="7759920" cy="6857991"/>
          </a:xfrm>
          <a:custGeom>
            <a:avLst/>
            <a:gdLst/>
            <a:ahLst/>
            <a:cxnLst/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1874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7D8BE-C47A-4B38-8FA0-0BCDBB036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4328" y="150933"/>
            <a:ext cx="8005095" cy="1234966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INSTRUCTIONS: Literature Review &amp; Sourcing Topics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23FD1D-AF0F-432F-B6B2-DD798CB7D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4607" y="1385899"/>
            <a:ext cx="11067393" cy="534451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Clr>
                <a:schemeClr val="accent5">
                  <a:lumMod val="75000"/>
                </a:schemeClr>
              </a:buClr>
              <a:buFont typeface="+mj-lt"/>
              <a:buAutoNum type="arabicPeriod"/>
            </a:pPr>
            <a:r>
              <a:rPr lang="en-US" sz="2400" b="1" dirty="0"/>
              <a:t>Group assignment</a:t>
            </a:r>
          </a:p>
          <a:p>
            <a:pPr marL="514350" indent="-514350">
              <a:buClr>
                <a:schemeClr val="accent5">
                  <a:lumMod val="75000"/>
                </a:schemeClr>
              </a:buClr>
              <a:buFont typeface="+mj-lt"/>
              <a:buAutoNum type="arabicPeriod"/>
            </a:pPr>
            <a:r>
              <a:rPr lang="en-US" sz="2400" dirty="0"/>
              <a:t>Groups will pair against each other(i.e., groups 1 vs 2, 3 vs 4, 5 vs 6)</a:t>
            </a:r>
          </a:p>
          <a:p>
            <a:pPr marL="514350" indent="-514350">
              <a:buClr>
                <a:schemeClr val="accent5">
                  <a:lumMod val="75000"/>
                </a:schemeClr>
              </a:buClr>
              <a:buFont typeface="+mj-lt"/>
              <a:buAutoNum type="arabicPeriod"/>
            </a:pPr>
            <a:r>
              <a:rPr lang="en-US" sz="2400" u="sng" dirty="0"/>
              <a:t>Pairs of Groups</a:t>
            </a:r>
            <a:r>
              <a:rPr lang="en-US" sz="2400" dirty="0"/>
              <a:t> will Choose a Hot Topic: Controversial Topics, Current Social Debates, Hot Button Political Issues, Conspiracy Theories, Famous/Infamous Historical Events, Fascinating/Controversial things about Infamous/Famous People, etc. (Possible ideas provided on last slide)</a:t>
            </a:r>
          </a:p>
          <a:p>
            <a:pPr marL="914400" lvl="1" indent="-514350">
              <a:buClr>
                <a:schemeClr val="accent5">
                  <a:lumMod val="75000"/>
                </a:schemeClr>
              </a:buClr>
            </a:pPr>
            <a:r>
              <a:rPr lang="en-US" sz="2400" dirty="0"/>
              <a:t>After agreeing on a topic to investigate, groups will compete against each other, taking differing stances on agreed upon topics. </a:t>
            </a:r>
          </a:p>
          <a:p>
            <a:pPr lvl="2" indent="-342900">
              <a:buClr>
                <a:schemeClr val="accent5">
                  <a:lumMod val="75000"/>
                </a:schemeClr>
              </a:buClr>
            </a:pPr>
            <a:r>
              <a:rPr lang="en-US" sz="2000" dirty="0"/>
              <a:t>Supports Chapter 1: Goodstein's Evolved Theory of Science. Chapter 2: Forming Hypotheses &amp; Library/Literature Research</a:t>
            </a:r>
          </a:p>
          <a:p>
            <a:pPr marL="914400" lvl="1" indent="-514350">
              <a:buClr>
                <a:schemeClr val="accent5">
                  <a:lumMod val="75000"/>
                </a:schemeClr>
              </a:buClr>
            </a:pPr>
            <a:r>
              <a:rPr lang="en-US" sz="2400" u="sng" dirty="0"/>
              <a:t>Each Group Member must find at least one source </a:t>
            </a:r>
            <a:r>
              <a:rPr lang="en-US" sz="2400" dirty="0"/>
              <a:t>to support their side of the issue</a:t>
            </a:r>
          </a:p>
          <a:p>
            <a:pPr lvl="2">
              <a:buClr>
                <a:schemeClr val="accent5">
                  <a:lumMod val="75000"/>
                </a:schemeClr>
              </a:buClr>
            </a:pPr>
            <a:r>
              <a:rPr lang="en-US" sz="2000" dirty="0"/>
              <a:t>Group’s sources must have </a:t>
            </a:r>
            <a:r>
              <a:rPr lang="en-US" sz="2000" u="sng" dirty="0"/>
              <a:t>at least one source from the following 3 types </a:t>
            </a:r>
            <a:r>
              <a:rPr lang="en-US" sz="2000" dirty="0"/>
              <a:t>:</a:t>
            </a:r>
          </a:p>
          <a:p>
            <a:pPr lvl="3">
              <a:buClr>
                <a:schemeClr val="accent5">
                  <a:lumMod val="75000"/>
                </a:schemeClr>
              </a:buClr>
            </a:pPr>
            <a:r>
              <a:rPr lang="en-US" sz="1800" b="1" dirty="0"/>
              <a:t>1. </a:t>
            </a:r>
            <a:r>
              <a:rPr lang="en-US" sz="1800" dirty="0"/>
              <a:t>Peer-Reviewed Article (OCC Library/Open-Access Source), </a:t>
            </a:r>
            <a:r>
              <a:rPr lang="en-US" sz="1800" b="1" dirty="0"/>
              <a:t>2. </a:t>
            </a:r>
            <a:r>
              <a:rPr lang="en-US" sz="1800" dirty="0"/>
              <a:t>News Article </a:t>
            </a:r>
            <a:r>
              <a:rPr lang="en-US" sz="1800" b="1" dirty="0"/>
              <a:t>3. </a:t>
            </a:r>
            <a:r>
              <a:rPr lang="en-US" sz="1800" dirty="0"/>
              <a:t>Other: (Government, Legal, Historical, or Other Content-Rich, Reliable Websites </a:t>
            </a:r>
            <a:r>
              <a:rPr lang="en-US" sz="1600" dirty="0"/>
              <a:t>(Some suggested sources provided on class ‘</a:t>
            </a:r>
            <a:r>
              <a:rPr lang="en-US" sz="1600" dirty="0">
                <a:solidFill>
                  <a:schemeClr val="tx1"/>
                </a:solidFill>
              </a:rPr>
              <a:t>Sources’ webpage</a:t>
            </a:r>
            <a:r>
              <a:rPr lang="en-US" sz="1600" dirty="0"/>
              <a:t>.))</a:t>
            </a:r>
          </a:p>
          <a:p>
            <a:pPr lvl="2">
              <a:buClr>
                <a:schemeClr val="accent5">
                  <a:lumMod val="75000"/>
                </a:schemeClr>
              </a:buClr>
            </a:pPr>
            <a:r>
              <a:rPr lang="en-US" sz="2000" dirty="0"/>
              <a:t>Supports Chapter 2: Literature Reviews, Evaluating Sources &amp; Using Effective Search Strategies</a:t>
            </a:r>
          </a:p>
          <a:p>
            <a:pPr marL="514350" indent="-514350">
              <a:buClr>
                <a:schemeClr val="accent5">
                  <a:lumMod val="75000"/>
                </a:schemeClr>
              </a:buClr>
              <a:buFont typeface="+mj-lt"/>
              <a:buAutoNum type="arabicPeriod"/>
            </a:pPr>
            <a:r>
              <a:rPr lang="en-US" sz="2400" dirty="0"/>
              <a:t>Present your findings in a PowerPoint </a:t>
            </a:r>
          </a:p>
          <a:p>
            <a:pPr marL="514350" indent="-514350">
              <a:buClr>
                <a:schemeClr val="accent5">
                  <a:lumMod val="75000"/>
                </a:schemeClr>
              </a:buClr>
              <a:buFont typeface="+mj-lt"/>
              <a:buAutoNum type="arabicPeriod"/>
            </a:pPr>
            <a:r>
              <a:rPr lang="en-US" sz="2400" dirty="0"/>
              <a:t>Class will vote on the winners!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41839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3C6120C-0211-4EA1-99B3-837823ACA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047" y="135308"/>
            <a:ext cx="8911687" cy="645858"/>
          </a:xfrm>
        </p:spPr>
        <p:txBody>
          <a:bodyPr>
            <a:normAutofit/>
          </a:bodyPr>
          <a:lstStyle/>
          <a:p>
            <a:r>
              <a:rPr lang="en-US" b="1" dirty="0"/>
              <a:t>Three Types of Sources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E337D8-4BB2-4E8A-AF2A-C9B3C6979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9730" y="781166"/>
            <a:ext cx="8402652" cy="6076835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90000"/>
              </a:lnSpc>
              <a:buClrTx/>
              <a:buNone/>
            </a:pPr>
            <a:r>
              <a:rPr lang="en-US" sz="2000" b="1" dirty="0"/>
              <a:t>Must use 1 each of the three different types of sources. (As long as all sources are utilized, source types can be duplicated)</a:t>
            </a:r>
          </a:p>
          <a:p>
            <a:pPr marL="742950" indent="-742950">
              <a:lnSpc>
                <a:spcPct val="90000"/>
              </a:lnSpc>
              <a:buClrTx/>
              <a:buFont typeface="+mj-lt"/>
              <a:buAutoNum type="arabicPeriod"/>
            </a:pPr>
            <a:r>
              <a:rPr lang="en-US" sz="2000" b="1" u="sng" dirty="0">
                <a:solidFill>
                  <a:srgbClr val="0070C0"/>
                </a:solidFill>
              </a:rPr>
              <a:t>Peer-Reviewed Article</a:t>
            </a:r>
            <a:r>
              <a:rPr lang="en-US" sz="2000" dirty="0"/>
              <a:t> </a:t>
            </a:r>
          </a:p>
          <a:p>
            <a:pPr marL="1085850" lvl="1" indent="-628650">
              <a:lnSpc>
                <a:spcPct val="90000"/>
              </a:lnSpc>
              <a:buClrTx/>
            </a:pPr>
            <a:r>
              <a:rPr lang="en-US" sz="2000" dirty="0"/>
              <a:t>Can be found in OCC Library or Open Access Sources</a:t>
            </a:r>
          </a:p>
          <a:p>
            <a:pPr marL="742950" indent="-742950">
              <a:lnSpc>
                <a:spcPct val="90000"/>
              </a:lnSpc>
              <a:buClrTx/>
              <a:buFont typeface="+mj-lt"/>
              <a:buAutoNum type="arabicPeriod"/>
            </a:pPr>
            <a:r>
              <a:rPr lang="en-US" sz="2000" b="1" u="sng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News Resource</a:t>
            </a:r>
            <a:r>
              <a:rPr lang="en-US" sz="2000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endParaRPr lang="en-US" sz="2000" dirty="0"/>
          </a:p>
          <a:p>
            <a:pPr marL="1085850" lvl="1" indent="-685800">
              <a:lnSpc>
                <a:spcPct val="90000"/>
              </a:lnSpc>
              <a:buClrTx/>
            </a:pPr>
            <a:r>
              <a:rPr lang="en-US" sz="2000" dirty="0"/>
              <a:t>Use sources </a:t>
            </a:r>
            <a:r>
              <a:rPr lang="en-US" sz="2000" b="1" dirty="0"/>
              <a:t>other than </a:t>
            </a:r>
            <a:r>
              <a:rPr lang="en-US" sz="2000" dirty="0"/>
              <a:t>Mainstream Media </a:t>
            </a:r>
          </a:p>
          <a:p>
            <a:pPr marL="1085850" lvl="1" indent="-685800">
              <a:lnSpc>
                <a:spcPct val="90000"/>
              </a:lnSpc>
              <a:buClrTx/>
            </a:pPr>
            <a:r>
              <a:rPr lang="en-US" sz="2000" dirty="0"/>
              <a:t>e.g., MSM: MSNOW, CNBC, ABC, CBS, Fox, CNN, Yahoo, AOL, NY Times, LA Times, etc.</a:t>
            </a:r>
          </a:p>
          <a:p>
            <a:pPr marL="742950" indent="-742950">
              <a:lnSpc>
                <a:spcPct val="90000"/>
              </a:lnSpc>
              <a:buClrTx/>
              <a:buFont typeface="+mj-lt"/>
              <a:buAutoNum type="arabicPeriod"/>
            </a:pPr>
            <a:r>
              <a:rPr lang="en-US" sz="2000" b="1" u="sng" dirty="0">
                <a:solidFill>
                  <a:srgbClr val="0070C0"/>
                </a:solidFill>
              </a:rPr>
              <a:t>Other Source</a:t>
            </a:r>
            <a:endParaRPr lang="en-US" sz="2000" dirty="0"/>
          </a:p>
          <a:p>
            <a:pPr marL="1085850" lvl="1" indent="-685800">
              <a:lnSpc>
                <a:spcPct val="90000"/>
              </a:lnSpc>
              <a:buClrTx/>
            </a:pPr>
            <a:r>
              <a:rPr lang="en-US" sz="2000" dirty="0"/>
              <a:t>Government, Legal, Historical, and Other Content-Rich, Reliable Websites.</a:t>
            </a:r>
          </a:p>
          <a:p>
            <a:pPr marL="1085850" lvl="1" indent="-685800">
              <a:lnSpc>
                <a:spcPct val="90000"/>
              </a:lnSpc>
              <a:buClrTx/>
            </a:pPr>
            <a:r>
              <a:rPr lang="en-US" sz="2000" dirty="0"/>
              <a:t>Suggestions can be found on the ‘</a:t>
            </a:r>
            <a:r>
              <a:rPr lang="en-US" sz="20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Sources</a:t>
            </a:r>
            <a:r>
              <a:rPr lang="en-US" sz="2000" dirty="0"/>
              <a:t>’ web page</a:t>
            </a:r>
          </a:p>
          <a:p>
            <a:pPr>
              <a:lnSpc>
                <a:spcPct val="90000"/>
              </a:lnSpc>
              <a:buClrTx/>
              <a:buFont typeface="Wingdings" panose="05000000000000000000" pitchFamily="2" charset="2"/>
              <a:buChar char="v"/>
            </a:pPr>
            <a:r>
              <a:rPr lang="en-US" sz="2200" dirty="0"/>
              <a:t>It is </a:t>
            </a:r>
            <a:r>
              <a:rPr lang="en-US" sz="2200" b="1" dirty="0"/>
              <a:t>highly recommended </a:t>
            </a:r>
            <a:r>
              <a:rPr lang="en-US" sz="2200" dirty="0"/>
              <a:t>to use search engines and web browsers other than Google, Chrome, Firefox, and Explorer. Suggestions provided on the Sources web page. </a:t>
            </a:r>
          </a:p>
          <a:p>
            <a:pPr>
              <a:lnSpc>
                <a:spcPct val="90000"/>
              </a:lnSpc>
              <a:buClrTx/>
              <a:buFont typeface="Wingdings" panose="05000000000000000000" pitchFamily="2" charset="2"/>
              <a:buChar char="v"/>
            </a:pPr>
            <a:r>
              <a:rPr lang="en-US" sz="2200" dirty="0"/>
              <a:t>For </a:t>
            </a:r>
            <a:r>
              <a:rPr lang="en-US" sz="2200" b="1" dirty="0"/>
              <a:t>in-depth guidance </a:t>
            </a:r>
            <a:r>
              <a:rPr lang="en-US" sz="2200" dirty="0"/>
              <a:t>see “</a:t>
            </a:r>
            <a:r>
              <a:rPr lang="en-US" sz="22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GUIDE: Evaluating Journal Articles, News Articles, &amp; Websites</a:t>
            </a:r>
            <a:r>
              <a:rPr lang="en-US" sz="2200" dirty="0"/>
              <a:t>” on the Toolbox webpage on the class website.</a:t>
            </a:r>
          </a:p>
        </p:txBody>
      </p:sp>
      <p:pic>
        <p:nvPicPr>
          <p:cNvPr id="7" name="Picture 2" descr="Cartoon Library Clipart, Cartoon, Library, Clip Art PNG Transparent Clipart  Image and PSD File for Free Download | Clip art, Cartoon, Clipart images">
            <a:extLst>
              <a:ext uri="{FF2B5EF4-FFF2-40B4-BE49-F238E27FC236}">
                <a16:creationId xmlns:a16="http://schemas.microsoft.com/office/drawing/2014/main" id="{50743F6A-D8F4-41DD-A676-BA24E99F87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625" b="85625" l="13750" r="86250">
                        <a14:foregroundMark x1="41719" y1="26250" x2="41719" y2="26250"/>
                        <a14:foregroundMark x1="60625" y1="15781" x2="60625" y2="15781"/>
                        <a14:foregroundMark x1="21719" y1="62031" x2="21719" y2="62031"/>
                        <a14:foregroundMark x1="13750" y1="65938" x2="13750" y2="65938"/>
                        <a14:foregroundMark x1="30938" y1="83438" x2="30938" y2="83438"/>
                        <a14:foregroundMark x1="60781" y1="62031" x2="60781" y2="62031"/>
                        <a14:foregroundMark x1="71719" y1="77031" x2="71719" y2="77031"/>
                        <a14:foregroundMark x1="72500" y1="84688" x2="72500" y2="84688"/>
                        <a14:foregroundMark x1="71250" y1="82031" x2="71250" y2="82031"/>
                        <a14:foregroundMark x1="71406" y1="71250" x2="71406" y2="70313"/>
                        <a14:foregroundMark x1="71719" y1="68438" x2="71719" y2="68438"/>
                        <a14:foregroundMark x1="47969" y1="64375" x2="47969" y2="64375"/>
                        <a14:foregroundMark x1="49531" y1="76563" x2="49531" y2="76563"/>
                        <a14:foregroundMark x1="48438" y1="80469" x2="48438" y2="80469"/>
                        <a14:foregroundMark x1="56875" y1="57656" x2="56875" y2="57656"/>
                        <a14:foregroundMark x1="59531" y1="52656" x2="59531" y2="52656"/>
                        <a14:foregroundMark x1="58750" y1="52344" x2="58750" y2="52344"/>
                        <a14:foregroundMark x1="57500" y1="50781" x2="57500" y2="50781"/>
                        <a14:foregroundMark x1="57500" y1="50781" x2="57500" y2="50781"/>
                        <a14:foregroundMark x1="57500" y1="50781" x2="57500" y2="50781"/>
                        <a14:foregroundMark x1="57500" y1="50781" x2="57500" y2="50781"/>
                        <a14:foregroundMark x1="57500" y1="50781" x2="57500" y2="50781"/>
                        <a14:foregroundMark x1="58594" y1="50781" x2="58594" y2="50781"/>
                        <a14:foregroundMark x1="58594" y1="50781" x2="58594" y2="50781"/>
                        <a14:foregroundMark x1="62969" y1="51563" x2="62969" y2="51563"/>
                        <a14:foregroundMark x1="62969" y1="51563" x2="62969" y2="51563"/>
                        <a14:foregroundMark x1="64063" y1="50469" x2="64063" y2="50469"/>
                        <a14:foregroundMark x1="64063" y1="50469" x2="64063" y2="50469"/>
                        <a14:foregroundMark x1="69063" y1="52656" x2="69063" y2="52656"/>
                        <a14:foregroundMark x1="69063" y1="52656" x2="69063" y2="52656"/>
                        <a14:foregroundMark x1="74531" y1="51875" x2="74531" y2="51875"/>
                        <a14:foregroundMark x1="74531" y1="51875" x2="74531" y2="51875"/>
                        <a14:foregroundMark x1="54063" y1="54688" x2="54063" y2="54688"/>
                        <a14:foregroundMark x1="54063" y1="54688" x2="54063" y2="54688"/>
                        <a14:foregroundMark x1="48125" y1="54688" x2="48125" y2="54688"/>
                        <a14:foregroundMark x1="42969" y1="54063" x2="42969" y2="54063"/>
                        <a14:foregroundMark x1="60313" y1="30938" x2="60313" y2="30938"/>
                        <a14:foregroundMark x1="56719" y1="26563" x2="56719" y2="26563"/>
                        <a14:foregroundMark x1="56719" y1="26563" x2="56719" y2="26563"/>
                        <a14:foregroundMark x1="59062" y1="29063" x2="59062" y2="29063"/>
                        <a14:foregroundMark x1="59062" y1="29063" x2="59062" y2="29063"/>
                        <a14:foregroundMark x1="60156" y1="27031" x2="60156" y2="27031"/>
                        <a14:foregroundMark x1="60156" y1="27031" x2="60156" y2="27031"/>
                        <a14:foregroundMark x1="57344" y1="26250" x2="57344" y2="26250"/>
                        <a14:foregroundMark x1="57344" y1="26250" x2="57344" y2="26250"/>
                        <a14:foregroundMark x1="58125" y1="25313" x2="58125" y2="25313"/>
                        <a14:foregroundMark x1="58125" y1="25313" x2="58125" y2="25313"/>
                        <a14:foregroundMark x1="57500" y1="24219" x2="57500" y2="24219"/>
                        <a14:foregroundMark x1="57500" y1="24219" x2="57500" y2="24219"/>
                        <a14:foregroundMark x1="56719" y1="27031" x2="56719" y2="27031"/>
                        <a14:foregroundMark x1="56719" y1="27031" x2="56719" y2="27031"/>
                        <a14:foregroundMark x1="56875" y1="27031" x2="56875" y2="27031"/>
                        <a14:foregroundMark x1="59062" y1="31563" x2="59062" y2="31563"/>
                        <a14:foregroundMark x1="58125" y1="30938" x2="56719" y2="29219"/>
                        <a14:foregroundMark x1="56250" y1="28750" x2="56250" y2="28750"/>
                        <a14:foregroundMark x1="61875" y1="26875" x2="61875" y2="26875"/>
                        <a14:foregroundMark x1="61875" y1="26875" x2="61875" y2="26875"/>
                        <a14:foregroundMark x1="61875" y1="25313" x2="61875" y2="25313"/>
                        <a14:foregroundMark x1="60938" y1="24688" x2="60938" y2="24688"/>
                        <a14:foregroundMark x1="67500" y1="57969" x2="67500" y2="57969"/>
                        <a14:foregroundMark x1="70625" y1="58594" x2="70625" y2="58594"/>
                        <a14:foregroundMark x1="70938" y1="58594" x2="70938" y2="58594"/>
                        <a14:foregroundMark x1="49531" y1="60156" x2="49531" y2="60156"/>
                        <a14:foregroundMark x1="48438" y1="58750" x2="48438" y2="58750"/>
                        <a14:foregroundMark x1="80625" y1="85156" x2="80625" y2="85156"/>
                        <a14:foregroundMark x1="39063" y1="85781" x2="39063" y2="85781"/>
                        <a14:foregroundMark x1="60313" y1="80938" x2="60313" y2="80938"/>
                        <a14:foregroundMark x1="60625" y1="70781" x2="60625" y2="70781"/>
                        <a14:foregroundMark x1="70781" y1="60938" x2="70781" y2="60938"/>
                        <a14:foregroundMark x1="71875" y1="84063" x2="71875" y2="84063"/>
                        <a14:foregroundMark x1="48594" y1="83594" x2="48594" y2="83594"/>
                        <a14:foregroundMark x1="32031" y1="72500" x2="32031" y2="72500"/>
                        <a14:foregroundMark x1="21406" y1="72656" x2="21406" y2="72656"/>
                        <a14:foregroundMark x1="27344" y1="72969" x2="27344" y2="72969"/>
                        <a14:foregroundMark x1="27344" y1="72031" x2="27344" y2="72031"/>
                        <a14:foregroundMark x1="19063" y1="72500" x2="19063" y2="72500"/>
                        <a14:foregroundMark x1="70625" y1="84844" x2="70625" y2="84844"/>
                        <a14:foregroundMark x1="75156" y1="85156" x2="75156" y2="85156"/>
                        <a14:foregroundMark x1="77031" y1="84688" x2="77031" y2="84688"/>
                        <a14:foregroundMark x1="73750" y1="84688" x2="73750" y2="84688"/>
                        <a14:foregroundMark x1="76250" y1="85313" x2="76250" y2="85313"/>
                        <a14:foregroundMark x1="70781" y1="85156" x2="70781" y2="85156"/>
                        <a14:foregroundMark x1="69531" y1="85313" x2="69531" y2="85313"/>
                        <a14:foregroundMark x1="71875" y1="85156" x2="71875" y2="85156"/>
                        <a14:foregroundMark x1="73750" y1="85781" x2="73750" y2="85781"/>
                        <a14:foregroundMark x1="46250" y1="84844" x2="46250" y2="84844"/>
                        <a14:foregroundMark x1="45156" y1="85156" x2="45156" y2="85156"/>
                        <a14:foregroundMark x1="42969" y1="85156" x2="42969" y2="85156"/>
                        <a14:foregroundMark x1="42656" y1="84688" x2="42656" y2="84688"/>
                        <a14:foregroundMark x1="44219" y1="85156" x2="44219" y2="85156"/>
                        <a14:foregroundMark x1="49219" y1="85156" x2="49219" y2="85156"/>
                        <a14:foregroundMark x1="47500" y1="85156" x2="47500" y2="85156"/>
                        <a14:foregroundMark x1="49844" y1="85156" x2="49844" y2="85156"/>
                        <a14:foregroundMark x1="42031" y1="84844" x2="42031" y2="84844"/>
                        <a14:foregroundMark x1="62656" y1="76250" x2="62656" y2="76250"/>
                        <a14:foregroundMark x1="86250" y1="30469" x2="86250" y2="30469"/>
                        <a14:foregroundMark x1="69219" y1="43594" x2="69219" y2="43594"/>
                        <a14:foregroundMark x1="61406" y1="44844" x2="61406" y2="44844"/>
                        <a14:foregroundMark x1="53750" y1="44375" x2="53750" y2="44375"/>
                        <a14:foregroundMark x1="53750" y1="44375" x2="53750" y2="44375"/>
                        <a14:foregroundMark x1="52969" y1="42500" x2="52969" y2="42500"/>
                        <a14:foregroundMark x1="52969" y1="42500" x2="52969" y2="42500"/>
                        <a14:foregroundMark x1="52969" y1="42500" x2="52969" y2="42500"/>
                        <a14:foregroundMark x1="57031" y1="40469" x2="57031" y2="40469"/>
                        <a14:foregroundMark x1="55937" y1="39844" x2="55937" y2="39844"/>
                        <a14:foregroundMark x1="44844" y1="41563" x2="44844" y2="41563"/>
                        <a14:foregroundMark x1="74219" y1="42031" x2="74219" y2="42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51" t="11622" r="10749" b="12148"/>
          <a:stretch/>
        </p:blipFill>
        <p:spPr bwMode="auto">
          <a:xfrm>
            <a:off x="9952382" y="927396"/>
            <a:ext cx="1308942" cy="128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vg Library News Png Files - Big News Clip Art,Newspaper Clipart Png - free  transparent png images - pngaaa.com">
            <a:extLst>
              <a:ext uri="{FF2B5EF4-FFF2-40B4-BE49-F238E27FC236}">
                <a16:creationId xmlns:a16="http://schemas.microsoft.com/office/drawing/2014/main" id="{96D83234-7FE0-4549-BC83-D8C17DFA6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631" b="92284" l="10000" r="90000">
                        <a14:foregroundMark x1="41889" y1="5735" x2="41889" y2="5735"/>
                        <a14:foregroundMark x1="73556" y1="11366" x2="73556" y2="11366"/>
                        <a14:foregroundMark x1="76000" y1="16371" x2="76000" y2="16371"/>
                        <a14:foregroundMark x1="74556" y1="20647" x2="74556" y2="20647"/>
                        <a14:foregroundMark x1="76667" y1="92284" x2="76667" y2="92284"/>
                        <a14:foregroundMark x1="22111" y1="86340" x2="22111" y2="863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2382" y="2511572"/>
            <a:ext cx="1384352" cy="147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topic icon - St Cyprian&amp;#39;s Greek Orthodox Primary Academy">
            <a:extLst>
              <a:ext uri="{FF2B5EF4-FFF2-40B4-BE49-F238E27FC236}">
                <a16:creationId xmlns:a16="http://schemas.microsoft.com/office/drawing/2014/main" id="{A7D2210B-D793-4125-AC67-08FD2B286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535" y="4290043"/>
            <a:ext cx="1762077" cy="85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Seo Optimized - Search Engine Optimization Clipart (#898140) - PinClipart">
            <a:extLst>
              <a:ext uri="{FF2B5EF4-FFF2-40B4-BE49-F238E27FC236}">
                <a16:creationId xmlns:a16="http://schemas.microsoft.com/office/drawing/2014/main" id="{7D7CAD93-F7B8-4701-AFE8-A489F33F8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424" b="89860" l="10000" r="90000">
                        <a14:foregroundMark x1="47500" y1="8424" x2="47500" y2="8424"/>
                        <a14:foregroundMark x1="47273" y1="14509" x2="47273" y2="14509"/>
                        <a14:foregroundMark x1="44318" y1="15133" x2="44318" y2="15133"/>
                        <a14:foregroundMark x1="33068" y1="14821" x2="33068" y2="14821"/>
                        <a14:foregroundMark x1="28068" y1="15757" x2="28068" y2="15757"/>
                        <a14:foregroundMark x1="23068" y1="15289" x2="23068" y2="15289"/>
                        <a14:foregroundMark x1="50795" y1="35257" x2="50795" y2="35257"/>
                        <a14:foregroundMark x1="39205" y1="46334" x2="39205" y2="46334"/>
                        <a14:foregroundMark x1="60227" y1="48518" x2="60227" y2="48518"/>
                        <a14:foregroundMark x1="48068" y1="69423" x2="48068" y2="69423"/>
                        <a14:foregroundMark x1="29432" y1="69423" x2="29432" y2="69423"/>
                        <a14:foregroundMark x1="39091" y1="77223" x2="39091" y2="77223"/>
                        <a14:foregroundMark x1="24659" y1="77691" x2="24659" y2="77691"/>
                        <a14:foregroundMark x1="23750" y1="14821" x2="23750" y2="14821"/>
                        <a14:foregroundMark x1="22614" y1="15289" x2="22614" y2="15289"/>
                        <a14:foregroundMark x1="32614" y1="14821" x2="32614" y2="14821"/>
                        <a14:foregroundMark x1="32273" y1="14821" x2="32273" y2="14821"/>
                        <a14:backgroundMark x1="7841" y1="18721" x2="7841" y2="18721"/>
                        <a14:backgroundMark x1="27386" y1="26209" x2="27386" y2="262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404" y="5288974"/>
            <a:ext cx="1761729" cy="128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86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3C6120C-0211-4EA1-99B3-837823ACA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6" y="2241176"/>
            <a:ext cx="2609854" cy="3734888"/>
          </a:xfrm>
        </p:spPr>
        <p:txBody>
          <a:bodyPr>
            <a:normAutofit/>
          </a:bodyPr>
          <a:lstStyle/>
          <a:p>
            <a:pPr algn="r"/>
            <a:r>
              <a:rPr lang="en-US" sz="2800" b="1" dirty="0">
                <a:solidFill>
                  <a:schemeClr val="tx1"/>
                </a:solidFill>
              </a:rPr>
              <a:t>INSTRUCTIONS: PowerPoint  Presentations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E337D8-4BB2-4E8A-AF2A-C9B3C6979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3731" y="107577"/>
            <a:ext cx="9568269" cy="6750424"/>
          </a:xfrm>
        </p:spPr>
        <p:txBody>
          <a:bodyPr>
            <a:normAutofit fontScale="92500"/>
          </a:bodyPr>
          <a:lstStyle/>
          <a:p>
            <a:pPr marL="514350" indent="-514350" fontAlgn="base">
              <a:buFont typeface="+mj-lt"/>
              <a:buAutoNum type="arabicPeriod"/>
            </a:pPr>
            <a:r>
              <a:rPr lang="en-US" sz="2000" b="1" dirty="0"/>
              <a:t>Title Slide </a:t>
            </a:r>
          </a:p>
          <a:p>
            <a:pPr lvl="1" fontAlgn="base"/>
            <a:r>
              <a:rPr lang="en-US" sz="1800" dirty="0"/>
              <a:t>Title and a list of group members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US" sz="2000" b="1" dirty="0"/>
              <a:t>Introduction Slide</a:t>
            </a:r>
            <a:endParaRPr lang="en-US" sz="2000" dirty="0"/>
          </a:p>
          <a:p>
            <a:pPr lvl="1" fontAlgn="base"/>
            <a:r>
              <a:rPr lang="en-US" sz="1800" dirty="0"/>
              <a:t>Present your </a:t>
            </a:r>
            <a:r>
              <a:rPr lang="en-US" sz="1800" u="sng" dirty="0"/>
              <a:t>hypothesis</a:t>
            </a:r>
            <a:r>
              <a:rPr lang="en-US" sz="1800" dirty="0"/>
              <a:t>, indicating what </a:t>
            </a:r>
            <a:r>
              <a:rPr lang="en-US" sz="1800" u="sng" dirty="0"/>
              <a:t>side of the argument you’re supporting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US" sz="2000" b="1" dirty="0"/>
              <a:t>Two Slides for Each Source</a:t>
            </a:r>
          </a:p>
          <a:p>
            <a:pPr lvl="1" fontAlgn="base"/>
            <a:r>
              <a:rPr lang="en-US" sz="1800" dirty="0"/>
              <a:t>Each Group Member must present their one source in two slides. (i.e., OCC library, news, or other alternative source).</a:t>
            </a:r>
            <a:endParaRPr lang="en-US" sz="1800" u="sng" dirty="0"/>
          </a:p>
          <a:p>
            <a:pPr marL="971550" lvl="1" indent="-514350" fontAlgn="base">
              <a:buFont typeface="+mj-lt"/>
              <a:buAutoNum type="arabicParenR"/>
            </a:pPr>
            <a:r>
              <a:rPr lang="en-US" sz="1800" b="1" dirty="0"/>
              <a:t>Slide 1</a:t>
            </a:r>
            <a:r>
              <a:rPr lang="en-US" sz="1800" dirty="0"/>
              <a:t>: </a:t>
            </a:r>
            <a:r>
              <a:rPr lang="en-US" sz="1800" u="sng" dirty="0"/>
              <a:t>Description</a:t>
            </a:r>
            <a:r>
              <a:rPr lang="en-US" sz="1800" dirty="0"/>
              <a:t> of your source and </a:t>
            </a:r>
            <a:r>
              <a:rPr lang="en-US" sz="1800" u="sng" dirty="0"/>
              <a:t>how it supports your viewpoint</a:t>
            </a:r>
            <a:r>
              <a:rPr lang="en-US" sz="1800" dirty="0"/>
              <a:t>.</a:t>
            </a:r>
          </a:p>
          <a:p>
            <a:pPr lvl="2" fontAlgn="base"/>
            <a:r>
              <a:rPr lang="en-US" sz="1600" dirty="0"/>
              <a:t>Include APA format citation for source in a footnote.</a:t>
            </a:r>
          </a:p>
          <a:p>
            <a:pPr marL="971550" lvl="1" indent="-514350" fontAlgn="base">
              <a:buFont typeface="+mj-lt"/>
              <a:buAutoNum type="arabicParenR"/>
            </a:pPr>
            <a:r>
              <a:rPr lang="en-US" sz="1800" b="1" dirty="0"/>
              <a:t>Slide 2</a:t>
            </a:r>
            <a:r>
              <a:rPr lang="en-US" sz="1800" dirty="0"/>
              <a:t>: Based upon what we learned in lecture Chapter 2, as well as your own judgement and common sense, add the </a:t>
            </a:r>
            <a:r>
              <a:rPr lang="en-US" sz="1800" u="sng" dirty="0"/>
              <a:t>Pros &amp; Cons </a:t>
            </a:r>
            <a:r>
              <a:rPr lang="en-US" sz="1800" dirty="0"/>
              <a:t>for each source you used. </a:t>
            </a:r>
          </a:p>
          <a:p>
            <a:pPr lvl="2" fontAlgn="base"/>
            <a:r>
              <a:rPr lang="en-US" sz="1600" dirty="0"/>
              <a:t> Pros/Cons: points out </a:t>
            </a:r>
            <a:r>
              <a:rPr lang="en-US" sz="1600" u="sng" dirty="0"/>
              <a:t>strengths and weaknesses </a:t>
            </a:r>
            <a:r>
              <a:rPr lang="en-US" sz="1600" dirty="0"/>
              <a:t>of your source. </a:t>
            </a:r>
          </a:p>
          <a:p>
            <a:pPr lvl="3" fontAlgn="base"/>
            <a:r>
              <a:rPr lang="en-US" sz="1400" u="sng" dirty="0"/>
              <a:t>DO NOT use any online “Fact Checkers”</a:t>
            </a:r>
          </a:p>
          <a:p>
            <a:pPr lvl="4" fontAlgn="base"/>
            <a:r>
              <a:rPr lang="en-US" sz="1400" dirty="0"/>
              <a:t>YOU are the Fact Checker for your own sources. Fact Checkers can be biased/wrong.</a:t>
            </a:r>
          </a:p>
          <a:p>
            <a:pPr lvl="2" fontAlgn="base"/>
            <a:r>
              <a:rPr lang="en-US" sz="1600" dirty="0"/>
              <a:t>Include APA format citation for any additional supporting documentation that supports your pros/cons claims in a footnote.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US" sz="2000" b="1" dirty="0"/>
              <a:t>Closing slide </a:t>
            </a:r>
            <a:r>
              <a:rPr lang="en-US" sz="2000" dirty="0"/>
              <a:t>Recap and Final arguments</a:t>
            </a:r>
          </a:p>
          <a:p>
            <a:pPr lvl="1" fontAlgn="base"/>
            <a:r>
              <a:rPr lang="en-US" sz="2000" dirty="0"/>
              <a:t>See </a:t>
            </a:r>
            <a:r>
              <a:rPr lang="en-US" sz="2000" dirty="0">
                <a:solidFill>
                  <a:schemeClr val="tx1"/>
                </a:solidFill>
              </a:rPr>
              <a:t>Example Presentation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dirty="0"/>
              <a:t>in “Literature Review Presentation &amp; Sources” dropdown in </a:t>
            </a:r>
            <a:r>
              <a:rPr lang="en-US" sz="2000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Toolbox</a:t>
            </a:r>
            <a:r>
              <a:rPr lang="en-US" sz="2000" dirty="0"/>
              <a:t> on class website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endParaRPr lang="en-US" b="1" dirty="0"/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992325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7D8BE-C47A-4B38-8FA0-0BCDBB036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365" y="264742"/>
            <a:ext cx="8376745" cy="1104773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Grading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23FD1D-AF0F-432F-B6B2-DD798CB7D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1365" y="1396409"/>
            <a:ext cx="8826546" cy="5183067"/>
          </a:xfrm>
        </p:spPr>
        <p:txBody>
          <a:bodyPr>
            <a:normAutofit/>
          </a:bodyPr>
          <a:lstStyle/>
          <a:p>
            <a:pPr marL="514350" indent="-514350">
              <a:buClr>
                <a:schemeClr val="accent5">
                  <a:lumMod val="75000"/>
                </a:schemeClr>
              </a:buClr>
              <a:buFont typeface="+mj-lt"/>
              <a:buAutoNum type="arabicPeriod"/>
            </a:pPr>
            <a:r>
              <a:rPr lang="en-US" sz="2400" dirty="0"/>
              <a:t>Quality of Sources Used </a:t>
            </a:r>
          </a:p>
          <a:p>
            <a:pPr marL="914400" lvl="1" indent="-514350">
              <a:buClr>
                <a:schemeClr val="accent5">
                  <a:lumMod val="75000"/>
                </a:schemeClr>
              </a:buClr>
            </a:pPr>
            <a:r>
              <a:rPr lang="en-US" sz="22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GUIDE: Evaluating Journal Articles, News Articles, &amp; Websites</a:t>
            </a:r>
            <a:endParaRPr lang="en-US" sz="2200" b="1" dirty="0">
              <a:solidFill>
                <a:srgbClr val="0070C0"/>
              </a:solidFill>
            </a:endParaRPr>
          </a:p>
          <a:p>
            <a:pPr marL="514350" indent="-514350">
              <a:buClr>
                <a:schemeClr val="accent5">
                  <a:lumMod val="75000"/>
                </a:schemeClr>
              </a:buClr>
              <a:buFont typeface="+mj-lt"/>
              <a:buAutoNum type="arabicPeriod"/>
            </a:pPr>
            <a:r>
              <a:rPr lang="en-US" sz="2400" dirty="0"/>
              <a:t>Creativity</a:t>
            </a:r>
          </a:p>
          <a:p>
            <a:pPr marL="514350" indent="-514350">
              <a:buClr>
                <a:schemeClr val="accent5">
                  <a:lumMod val="75000"/>
                </a:schemeClr>
              </a:buClr>
              <a:buFont typeface="+mj-lt"/>
              <a:buAutoNum type="arabicPeriod"/>
            </a:pPr>
            <a:r>
              <a:rPr lang="en-US" sz="2400" dirty="0"/>
              <a:t>Strength of your Argument</a:t>
            </a:r>
          </a:p>
          <a:p>
            <a:pPr marL="914400" lvl="1" indent="-514350">
              <a:buClr>
                <a:schemeClr val="accent5">
                  <a:lumMod val="75000"/>
                </a:schemeClr>
              </a:buClr>
            </a:pPr>
            <a:r>
              <a:rPr lang="en-US" sz="2200" b="1" i="1" dirty="0"/>
              <a:t>If unable to find strong/legitimate sources to support your initial side of the debate, find/use sources to support some middle ground or alternative opinion/explanation</a:t>
            </a:r>
          </a:p>
          <a:p>
            <a:pPr marL="514350" indent="-514350">
              <a:buClr>
                <a:schemeClr val="accent5">
                  <a:lumMod val="75000"/>
                </a:schemeClr>
              </a:buClr>
              <a:buFont typeface="+mj-lt"/>
              <a:buAutoNum type="arabicPeriod"/>
            </a:pPr>
            <a:r>
              <a:rPr lang="en-US" sz="2400" dirty="0"/>
              <a:t>Each person’s contribution to the assignment will be assessed separately. </a:t>
            </a:r>
          </a:p>
          <a:p>
            <a:pPr marL="914400" lvl="1" indent="-514350">
              <a:buClr>
                <a:schemeClr val="accent5">
                  <a:lumMod val="75000"/>
                </a:schemeClr>
              </a:buClr>
            </a:pPr>
            <a:r>
              <a:rPr lang="en-US" sz="2200" b="1" i="1" dirty="0"/>
              <a:t>Don’t forget to add your name to your slides.</a:t>
            </a:r>
          </a:p>
        </p:txBody>
      </p:sp>
    </p:spTree>
    <p:extLst>
      <p:ext uri="{BB962C8B-B14F-4D97-AF65-F5344CB8AC3E}">
        <p14:creationId xmlns:p14="http://schemas.microsoft.com/office/powerpoint/2010/main" val="362807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C3E8BC-4294-4215-B97D-6470374D1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560" y="11411"/>
            <a:ext cx="9574924" cy="74212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Ideas for Popular &amp; Controversial Topics</a:t>
            </a:r>
            <a:endParaRPr lang="en-US" sz="28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0C8FF9C-0DE5-4938-B2AD-8C1B08A0E7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97646" y="457200"/>
            <a:ext cx="3651986" cy="64008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4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Amendment rights: 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prohibits government interference with freedom of religion, speech, the press, peaceful assembly, and the right to petition the government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Amendment rights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right to "keep and bear Arms,"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Constitutional rights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AI/Neurotechnology/Gene Editing/digital surveillance/Flock cameras/autonomous weapons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Medical treatments/medications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Vaccines 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Pharmaceutical Industry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Medical Procedures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Homeopathy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Better/worse than current medical options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Pandemics Not Hoaxes/Hoaxes: COVID-19/Spanish Flu/HIV-AIDS/Bubonic plague/SARS/Swine Flue/MERS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GMOs/Farming Practices/Processed Foods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Taxes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Investigate almost any topic regarding taxes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are they spent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do we have them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they un/constitutional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does government get permission to tax us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Federal or state taxes</a:t>
            </a:r>
            <a:endParaRPr lang="en-US" sz="4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Religion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Home schooling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School vouchers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Abortion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Climate Change/Global Warming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Tenure in colleges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Euthanasia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Human/child/drug trafficking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NXIVM/Epstein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Malaysia Airlines Flight MH370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New World Order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Data Centers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Immigration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4400" dirty="0">
                <a:latin typeface="Calibri" panose="020F0502020204030204" pitchFamily="34" charset="0"/>
                <a:cs typeface="Times New Roman" panose="02020603050405020304" pitchFamily="18" charset="0"/>
              </a:rPr>
              <a:t>Controversial historical emblems: i.e., Confederate flag</a:t>
            </a:r>
          </a:p>
          <a:p>
            <a:pPr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78BC4-A7F3-445F-B98C-9C2AD6BD41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9270" y="457200"/>
            <a:ext cx="3529584" cy="64008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Racism/Sexism 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LGBTQ+ </a:t>
            </a:r>
          </a:p>
          <a:p>
            <a:pPr marL="341313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Marriage/Parenting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Transgender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In Athletics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Restroom usage 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Voting/Election Integrity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Political Parties  (Dem/Rep/Socialists/Communists/Libertarians/Independents/Green &amp;Tea Parties)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Government: 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Too big/small/just right?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Political Hot Topics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Conspiracy Theories &amp; Conspiracies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CIA/FBI Activities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MK Ultra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Fake News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QAnon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Chem Trails/</a:t>
            </a:r>
            <a:r>
              <a:rPr lang="en-US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Weather Manipulation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Government spying on its citizens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Fluoride dangerous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UFOs, Giants, Loch Ness, Sasquatch, Dragons, Big Foot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Kennedy Assassination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Hollow/Flat Earth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Illuminati/Freemasons/etc.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Satanic Ritual Abuse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Secret Antarctic Colony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Assassinations &amp; Attempts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Roswell crash/cover-up</a:t>
            </a:r>
          </a:p>
          <a:p>
            <a:pPr lvl="1"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Obama Birtherism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Research Honesty: mostly trustworthy? vs widespread corruption?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4CD7B942-BF23-4AAC-A54F-B432AD138EB3}"/>
              </a:ext>
            </a:extLst>
          </p:cNvPr>
          <p:cNvSpPr txBox="1">
            <a:spLocks/>
          </p:cNvSpPr>
          <p:nvPr/>
        </p:nvSpPr>
        <p:spPr>
          <a:xfrm>
            <a:off x="8540014" y="445790"/>
            <a:ext cx="3651985" cy="6400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342900" lvl="1" indent="-342900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The 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“long march through the institutions”</a:t>
            </a:r>
          </a:p>
          <a:p>
            <a:pPr marL="342900" lvl="1" indent="-342900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Investigate a non-profit (e.g., are they non- helpful/corrupt/political)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Who are they affiliated with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Who owns/runs them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Where does their money go /come from</a:t>
            </a:r>
          </a:p>
          <a:p>
            <a:pPr marL="342900" lvl="1" indent="-342900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Historical Events/Military Operations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Nine eleven (9-11)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Sandy Hook Shooting/Las Vegas Shooting/Other Shootings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Wars: WWI, WWII, Korean, Vietnam, Afghanistan, Iraq, Iran, etc.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FISA Gate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Project Looking Glass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HAARP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Project Blue Beam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Operation Fast &amp; Furious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Project Paperclip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Operation High Jump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Project Mockingbird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Operation Sea-Spray</a:t>
            </a:r>
          </a:p>
          <a:p>
            <a:pPr marL="342900" lvl="1" indent="-342900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Famous people and their Controversies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Dictators: Adolf Hitler/Joseph Stalin/Mao Zedong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Presidents/Politicians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English Royalty/Other world leaders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Hollywood, Music, Media Celebs</a:t>
            </a:r>
          </a:p>
          <a:p>
            <a:pPr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Medical Experiments/Experimenters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Tuskegee Experiment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Josef Mengele</a:t>
            </a:r>
          </a:p>
        </p:txBody>
      </p:sp>
    </p:spTree>
    <p:extLst>
      <p:ext uri="{BB962C8B-B14F-4D97-AF65-F5344CB8AC3E}">
        <p14:creationId xmlns:p14="http://schemas.microsoft.com/office/powerpoint/2010/main" val="1565243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Wisp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</a:themeOverride>
</file>

<file path=ppt/theme/themeOverride2.xml><?xml version="1.0" encoding="utf-8"?>
<a:themeOverride xmlns:a="http://schemas.openxmlformats.org/drawingml/2006/main">
  <a:clrScheme name="Wisp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</a:themeOverride>
</file>

<file path=ppt/theme/themeOverride3.xml><?xml version="1.0" encoding="utf-8"?>
<a:themeOverride xmlns:a="http://schemas.openxmlformats.org/drawingml/2006/main">
  <a:clrScheme name="Wisp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8693</TotalTime>
  <Words>1127</Words>
  <Application>Microsoft Office PowerPoint</Application>
  <PresentationFormat>Widescreen</PresentationFormat>
  <Paragraphs>141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Century Gothic</vt:lpstr>
      <vt:lpstr>Symbol</vt:lpstr>
      <vt:lpstr>Wingdings</vt:lpstr>
      <vt:lpstr>Wingdings 3</vt:lpstr>
      <vt:lpstr>Wisp</vt:lpstr>
      <vt:lpstr>Literature Review &amp; Sourcing Topics</vt:lpstr>
      <vt:lpstr>INSTRUCTIONS: Literature Review &amp; Sourcing Topics</vt:lpstr>
      <vt:lpstr>Three Types of Sources</vt:lpstr>
      <vt:lpstr>INSTRUCTIONS: PowerPoint  Presentations</vt:lpstr>
      <vt:lpstr>Grading</vt:lpstr>
      <vt:lpstr>Ideas for Popular &amp; Controversial Topics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Practicing Literature Review &amp; Sourcing Topics</dc:title>
  <dc:creator>ProfC</dc:creator>
  <cp:lastModifiedBy>Connor, Lora</cp:lastModifiedBy>
  <cp:revision>31</cp:revision>
  <dcterms:created xsi:type="dcterms:W3CDTF">2020-06-15T21:26:49Z</dcterms:created>
  <dcterms:modified xsi:type="dcterms:W3CDTF">2026-09-08T20:26:04Z</dcterms:modified>
</cp:coreProperties>
</file>